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0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6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10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12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6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79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2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648F6-9B57-4EB6-86E9-647DC689BDBA}" type="datetimeFigureOut">
              <a:rPr lang="en-US" smtClean="0"/>
              <a:t>6/19/2015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EBD85-D66D-49DD-8088-89F64E0EAA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5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826528"/>
            <a:ext cx="11963400" cy="23876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Modeling </a:t>
            </a:r>
            <a:r>
              <a:rPr lang="en-US" sz="5400" dirty="0" smtClean="0"/>
              <a:t>Modeling</a:t>
            </a:r>
            <a:r>
              <a:rPr lang="en-US" sz="5400" dirty="0" smtClean="0"/>
              <a:t>:</a:t>
            </a:r>
            <a:br>
              <a:rPr lang="en-US" sz="5400" dirty="0" smtClean="0"/>
            </a:br>
            <a:r>
              <a:rPr lang="en-US" sz="5400" dirty="0" smtClean="0"/>
              <a:t>Pedagogical </a:t>
            </a:r>
            <a:r>
              <a:rPr lang="en-US" sz="5400" dirty="0" smtClean="0"/>
              <a:t>Models in Science Education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0211" y="377685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Luanna Prevost</a:t>
            </a:r>
          </a:p>
          <a:p>
            <a:r>
              <a:rPr lang="en-US" dirty="0" smtClean="0"/>
              <a:t>MSP Workshop </a:t>
            </a:r>
          </a:p>
          <a:p>
            <a:r>
              <a:rPr lang="en-US" dirty="0" smtClean="0"/>
              <a:t>May 18-20, 2015</a:t>
            </a:r>
          </a:p>
          <a:p>
            <a:r>
              <a:rPr lang="en-US" dirty="0" smtClean="0"/>
              <a:t>University of South Florida</a:t>
            </a:r>
          </a:p>
        </p:txBody>
      </p:sp>
    </p:spTree>
    <p:extLst>
      <p:ext uri="{BB962C8B-B14F-4D97-AF65-F5344CB8AC3E}">
        <p14:creationId xmlns:p14="http://schemas.microsoft.com/office/powerpoint/2010/main" val="37304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Dauer, J. T., Momsen, J. L., Speth, E. B., Makohon-Moore, S. C., &amp; Long, T. M. (2013). Analyzing change in students’ gene-to-evolution models in college-level introductory biology. Journal of Research in Science Teaching, 50(6), 639–659.</a:t>
            </a:r>
          </a:p>
          <a:p>
            <a:r>
              <a:rPr lang="en-US" sz="2000" dirty="0"/>
              <a:t>Harrison, A. G., &amp; Treagust, D. F. (1996). Secondary students’ mental models of atoms and molecules: Implications for teaching chemistry. Science Education, 80(5), 509–534. http://doi.org/10.1002/(SICI)1098-237X(199609)80:5&lt;509::AID-SCE2&gt;3.0.CO;2-F</a:t>
            </a:r>
          </a:p>
          <a:p>
            <a:r>
              <a:rPr lang="en-US" sz="2000" dirty="0"/>
              <a:t>Harrison, A. G., &amp; Treagust, D. F. (2000). A typology of school science models. International Journal of Science Education, 22(9), 1011–1026. http://doi.org/10.1080/095006900416884</a:t>
            </a:r>
          </a:p>
          <a:p>
            <a:r>
              <a:rPr lang="en-US" sz="2000" dirty="0"/>
              <a:t>Leenaars, F. A., van Joolingen, W. R., &amp; Bollen, L. (2013). Using self-made drawings to support modelling in science education. British Journal of Educational Technology, 44(1), 82–94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274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process of building, using and evaluating external representations of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Authentic science practice</a:t>
            </a:r>
          </a:p>
          <a:p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important constructivist teaching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Models?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manipulated</a:t>
            </a:r>
          </a:p>
          <a:p>
            <a:r>
              <a:rPr lang="en-US" dirty="0" smtClean="0"/>
              <a:t>Simplify</a:t>
            </a:r>
          </a:p>
          <a:p>
            <a:r>
              <a:rPr lang="en-US" dirty="0" smtClean="0"/>
              <a:t>Can represent phenomena that are very large or very small</a:t>
            </a:r>
          </a:p>
          <a:p>
            <a:r>
              <a:rPr lang="en-US" dirty="0" smtClean="0"/>
              <a:t>Represent important components</a:t>
            </a:r>
          </a:p>
          <a:p>
            <a:r>
              <a:rPr lang="en-US" dirty="0" smtClean="0"/>
              <a:t>Focus attention</a:t>
            </a:r>
          </a:p>
          <a:p>
            <a:r>
              <a:rPr lang="en-US" dirty="0" smtClean="0"/>
              <a:t>Communicate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9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001" y="-2"/>
            <a:ext cx="1990725" cy="2295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4125" cy="1809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915" y="300455"/>
            <a:ext cx="3325670" cy="16946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12106" t="6242" r="9168" b="3582"/>
          <a:stretch/>
        </p:blipFill>
        <p:spPr>
          <a:xfrm>
            <a:off x="416859" y="2662518"/>
            <a:ext cx="3966882" cy="33617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001" y="2662518"/>
            <a:ext cx="3493994" cy="34939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256" y="3321424"/>
            <a:ext cx="3515329" cy="22529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840" y="274140"/>
            <a:ext cx="1657350" cy="27622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123" y="14568"/>
            <a:ext cx="1724025" cy="26479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9815936">
            <a:off x="2432660" y="2874696"/>
            <a:ext cx="64762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SORT THE MODELS</a:t>
            </a:r>
            <a:endParaRPr lang="en-US" sz="5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62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753" y="379142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Pedagogical Scientific Models</a:t>
            </a:r>
            <a:endParaRPr lang="en-US" sz="3600" dirty="0"/>
          </a:p>
        </p:txBody>
      </p:sp>
      <p:sp>
        <p:nvSpPr>
          <p:cNvPr id="6" name="Left-Right Arrow 5"/>
          <p:cNvSpPr/>
          <p:nvPr/>
        </p:nvSpPr>
        <p:spPr>
          <a:xfrm rot="5400000">
            <a:off x="-995172" y="3761879"/>
            <a:ext cx="5038344" cy="423747"/>
          </a:xfrm>
          <a:prstGeom prst="left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4702" y="5193191"/>
            <a:ext cx="11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More</a:t>
            </a:r>
          </a:p>
          <a:p>
            <a:pPr algn="ctr"/>
            <a:r>
              <a:rPr lang="en-US" b="1" dirty="0" smtClean="0"/>
              <a:t>abstract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4702" y="1856403"/>
            <a:ext cx="1137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More Concrete</a:t>
            </a:r>
            <a:endParaRPr lang="en-US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715452" y="1623122"/>
          <a:ext cx="5977531" cy="42164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741715"/>
                <a:gridCol w="42358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models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Sink hole model; lunar phase model; models of</a:t>
                      </a:r>
                      <a:r>
                        <a:rPr lang="en-US" baseline="0" dirty="0" smtClean="0"/>
                        <a:t> chemicals (atoms &amp; bonds)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Drawings</a:t>
                      </a:r>
                      <a:r>
                        <a:rPr lang="en-US" baseline="0" dirty="0" smtClean="0"/>
                        <a:t> and figures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 web; photosynthesis; structure-behavior-function models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Graphical</a:t>
                      </a:r>
                      <a:r>
                        <a:rPr lang="en-US" baseline="0" dirty="0" smtClean="0"/>
                        <a:t> representations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 curve, Punnett</a:t>
                      </a:r>
                      <a:r>
                        <a:rPr lang="en-US" baseline="0" dirty="0" smtClean="0"/>
                        <a:t> squares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Symbolic</a:t>
                      </a:r>
                      <a:r>
                        <a:rPr lang="en-US" baseline="0" dirty="0" smtClean="0"/>
                        <a:t> models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Chemical formulas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simulations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Phet</a:t>
                      </a:r>
                      <a:r>
                        <a:rPr lang="en-US" baseline="0" dirty="0" smtClean="0"/>
                        <a:t> Simulations</a:t>
                      </a:r>
                    </a:p>
                    <a:p>
                      <a:r>
                        <a:rPr lang="en-US" dirty="0" smtClean="0"/>
                        <a:t>https://phet.colorado.edu/en/simulations/category/by-level/middle-school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Mathematical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F=ma; P=VT; r</a:t>
                      </a:r>
                      <a:r>
                        <a:rPr lang="en-US" baseline="0" dirty="0" smtClean="0"/>
                        <a:t> =b-d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2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model type( s) would be appropriate for each of these standards?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SC.7.E.6.1</a:t>
            </a:r>
            <a:r>
              <a:rPr lang="en-US" dirty="0" smtClean="0"/>
              <a:t> Describe </a:t>
            </a:r>
            <a:r>
              <a:rPr lang="en-US" dirty="0"/>
              <a:t>the layers of the solid Earth, including the lithosphere, the hot convecting mantle, and the dense metallic liquid and solid cores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SC.8.L.18.2</a:t>
            </a:r>
            <a:r>
              <a:rPr lang="en-US" dirty="0" smtClean="0"/>
              <a:t>Describe </a:t>
            </a:r>
            <a:r>
              <a:rPr lang="en-US" dirty="0"/>
              <a:t>and investigate how cellular respiration breaks down food to provide energy and releases carbon dioxide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SC.912.L.18.8</a:t>
            </a:r>
            <a:r>
              <a:rPr lang="en-US" dirty="0"/>
              <a:t>Identify the reactants, products, and basic functions of aerobic and anaerobic cellular respiration.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4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model </a:t>
            </a:r>
            <a:r>
              <a:rPr lang="en-US" dirty="0" smtClean="0"/>
              <a:t>category( categories</a:t>
            </a:r>
            <a:r>
              <a:rPr lang="en-US" dirty="0" smtClean="0"/>
              <a:t>) would be appropriate for each of these </a:t>
            </a:r>
            <a:r>
              <a:rPr lang="en-US" dirty="0" smtClean="0"/>
              <a:t>cases?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Describing the layers of the solid Earth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Investigating how </a:t>
            </a:r>
            <a:r>
              <a:rPr lang="en-US" dirty="0"/>
              <a:t>cellular respiration breaks down food to provide energy and releases carbon dioxide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smtClean="0"/>
              <a:t>Identifying </a:t>
            </a:r>
            <a:r>
              <a:rPr lang="en-US" dirty="0"/>
              <a:t>the reactants, </a:t>
            </a:r>
            <a:r>
              <a:rPr lang="en-US" dirty="0" smtClean="0"/>
              <a:t>products aerobic cellular </a:t>
            </a:r>
            <a:r>
              <a:rPr lang="en-US" dirty="0"/>
              <a:t>respiration.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33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Challenges for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Separating the model from reality</a:t>
            </a:r>
          </a:p>
          <a:p>
            <a:endParaRPr lang="en-US" dirty="0" smtClean="0"/>
          </a:p>
          <a:p>
            <a:r>
              <a:rPr lang="en-US" dirty="0" smtClean="0"/>
              <a:t>Selecting the appropriate components</a:t>
            </a:r>
          </a:p>
          <a:p>
            <a:pPr lvl="1"/>
            <a:r>
              <a:rPr lang="en-US" dirty="0" smtClean="0"/>
              <a:t>Models may be initially very complex. Practice can help students simplify models</a:t>
            </a:r>
          </a:p>
          <a:p>
            <a:endParaRPr lang="en-US" dirty="0"/>
          </a:p>
          <a:p>
            <a:r>
              <a:rPr lang="en-US" dirty="0" smtClean="0"/>
              <a:t>Identifying limitations</a:t>
            </a:r>
          </a:p>
          <a:p>
            <a:endParaRPr lang="en-US" dirty="0"/>
          </a:p>
          <a:p>
            <a:r>
              <a:rPr lang="en-US" dirty="0" smtClean="0"/>
              <a:t>When using multiple representations, students may have difficulty translating or relating them</a:t>
            </a:r>
          </a:p>
          <a:p>
            <a:pPr lvl="1"/>
            <a:r>
              <a:rPr lang="en-US" dirty="0" smtClean="0"/>
              <a:t>E.g. physical moon phase model, vs. a sketch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7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4059"/>
          </a:xfrm>
        </p:spPr>
        <p:txBody>
          <a:bodyPr/>
          <a:lstStyle/>
          <a:p>
            <a:pPr algn="ctr"/>
            <a:r>
              <a:rPr lang="en-US" dirty="0" smtClean="0"/>
              <a:t>Guiding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6846" y="874059"/>
            <a:ext cx="7261413" cy="5715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What is the overall process/function that your model explains?</a:t>
            </a:r>
          </a:p>
          <a:p>
            <a:r>
              <a:rPr lang="en-US" sz="2000" dirty="0" smtClean="0"/>
              <a:t>What components are important to your model?</a:t>
            </a:r>
          </a:p>
          <a:p>
            <a:r>
              <a:rPr lang="en-US" sz="2000" dirty="0" smtClean="0"/>
              <a:t>What components are needed  to explain this process/function?</a:t>
            </a:r>
          </a:p>
          <a:p>
            <a:endParaRPr lang="en-US" sz="2000" dirty="0" smtClean="0"/>
          </a:p>
          <a:p>
            <a:r>
              <a:rPr lang="en-US" sz="2000" dirty="0" smtClean="0"/>
              <a:t>What components are represented in the model?</a:t>
            </a:r>
          </a:p>
          <a:p>
            <a:r>
              <a:rPr lang="en-US" sz="2000" dirty="0" smtClean="0"/>
              <a:t>Do the components allow you to explain this process/function?</a:t>
            </a:r>
          </a:p>
          <a:p>
            <a:r>
              <a:rPr lang="en-US" sz="2000" dirty="0" smtClean="0"/>
              <a:t>Do the components allow you to generate hypotheses about this process/function?</a:t>
            </a:r>
          </a:p>
          <a:p>
            <a:r>
              <a:rPr lang="en-US" sz="2000" dirty="0" smtClean="0"/>
              <a:t>What components are not represented in the model?</a:t>
            </a:r>
          </a:p>
          <a:p>
            <a:r>
              <a:rPr lang="en-US" sz="2000" dirty="0" smtClean="0"/>
              <a:t>What are some limitations of the model?</a:t>
            </a:r>
          </a:p>
          <a:p>
            <a:endParaRPr lang="en-US" sz="2000" dirty="0"/>
          </a:p>
          <a:p>
            <a:r>
              <a:rPr lang="en-US" sz="2000" dirty="0" smtClean="0"/>
              <a:t>How are these two models similar/different?</a:t>
            </a:r>
          </a:p>
          <a:p>
            <a:r>
              <a:rPr lang="en-US" sz="2000" dirty="0" smtClean="0"/>
              <a:t>What hypothesis can you generate using one model but not the other?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0941" y="1290918"/>
            <a:ext cx="284629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Building Models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30941" y="3362227"/>
            <a:ext cx="284629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Evaluating Models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30941" y="5481918"/>
            <a:ext cx="284629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Comparing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586</Words>
  <Application>Microsoft Office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Modeling Modeling: Pedagogical Models in Science Education</vt:lpstr>
      <vt:lpstr>Modeling</vt:lpstr>
      <vt:lpstr>Why Models?</vt:lpstr>
      <vt:lpstr>PowerPoint Presentation</vt:lpstr>
      <vt:lpstr>PowerPoint Presentation</vt:lpstr>
      <vt:lpstr>Which model type( s) would be appropriate for each of these standards?</vt:lpstr>
      <vt:lpstr>Which model category( categories) would be appropriate for each of these cases?</vt:lpstr>
      <vt:lpstr>Challenges for students</vt:lpstr>
      <vt:lpstr>Guiding questions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better work! Pedagogical Models in Science Education</dc:title>
  <dc:creator>prevost</dc:creator>
  <cp:lastModifiedBy>prevost</cp:lastModifiedBy>
  <cp:revision>4</cp:revision>
  <dcterms:created xsi:type="dcterms:W3CDTF">2015-05-20T11:10:51Z</dcterms:created>
  <dcterms:modified xsi:type="dcterms:W3CDTF">2015-06-19T23:55:05Z</dcterms:modified>
</cp:coreProperties>
</file>